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8" r:id="rId6"/>
    <p:sldId id="261" r:id="rId7"/>
    <p:sldId id="260" r:id="rId8"/>
    <p:sldId id="259" r:id="rId9"/>
    <p:sldId id="264" r:id="rId10"/>
    <p:sldId id="263" r:id="rId11"/>
    <p:sldId id="26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FAD"/>
    <a:srgbClr val="AF0DB3"/>
    <a:srgbClr val="671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9D00B-2E87-0F28-13CD-B102D058C93A}" v="10" dt="2021-09-24T19:53:52.246"/>
    <p1510:client id="{B8B48A83-05F3-23C3-37B8-FA11DCA255BC}" v="22" dt="2021-09-24T19:58:22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DAF5-925F-4115-AEB7-3C9FA3B0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AA48D-1544-44FF-B503-2E60E23C2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6BC61-463E-40A3-835B-C9A24300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D18B9-FB01-4959-A60C-FE209228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3290-DFD7-473C-854E-5DE9E9DC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4E5C-3DB9-4B9D-B218-6BAA1351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C640-E219-46E9-BC1E-A579834B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3E6E-CA0A-4728-A4C3-3D6A37B8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B0A1-F207-476B-A347-2382543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6340-DA81-4A4F-A7A4-66924E41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B0B06-E800-48AC-B82D-2718DF9B3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A370B-0AD3-4F51-8BE3-DEF047B81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F646E-A01E-4B8F-A7F6-40E7CB89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35DC7-3D00-4521-A845-446005DD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1610-94AF-4CD7-BE15-CCC2B10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64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739D8-2D6D-4641-81CC-0726EC37C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Arial MT Pro Light" panose="020B0302020202020204" pitchFamily="34" charset="77"/>
              </a:defRPr>
            </a:lvl1pPr>
          </a:lstStyle>
          <a:p>
            <a:pPr algn="ctr"/>
            <a:fld id="{B2D490A3-C880-CB42-AC49-4C245E61E48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3673878-00F2-0C47-853A-357531304A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378200"/>
            <a:ext cx="7490132" cy="2624138"/>
          </a:xfrm>
        </p:spPr>
        <p:txBody>
          <a:bodyPr>
            <a:normAutofit/>
          </a:bodyPr>
          <a:lstStyle>
            <a:lvl1pPr marL="0" indent="0">
              <a:buNone/>
              <a:defRPr sz="8000" b="0" i="0">
                <a:latin typeface="Arial MT Pro" panose="020B0502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16F6F-D31F-CE4B-94BE-BBECE99A5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5031" y="461058"/>
            <a:ext cx="2141537" cy="2655888"/>
          </a:xfrm>
        </p:spPr>
        <p:txBody>
          <a:bodyPr>
            <a:noAutofit/>
          </a:bodyPr>
          <a:lstStyle>
            <a:lvl1pPr marL="0" indent="0" algn="r">
              <a:buNone/>
              <a:defRPr sz="20000"/>
            </a:lvl1pPr>
          </a:lstStyle>
          <a:p>
            <a:pPr lvl="0"/>
            <a:endParaRPr lang="en-US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F2B6FD8C-265A-5145-8857-2A951EB40393}"/>
              </a:ext>
            </a:extLst>
          </p:cNvPr>
          <p:cNvSpPr txBox="1">
            <a:spLocks/>
          </p:cNvSpPr>
          <p:nvPr userDrawn="1"/>
        </p:nvSpPr>
        <p:spPr>
          <a:xfrm>
            <a:off x="444500" y="6311519"/>
            <a:ext cx="164338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363F46"/>
                </a:solidFill>
                <a:latin typeface="ArialMTPro-Light"/>
                <a:ea typeface="+mn-ea"/>
                <a:cs typeface="ArialMT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MTPro-Light"/>
                <a:ea typeface="+mn-ea"/>
              </a:rPr>
              <a:t>Building. </a:t>
            </a:r>
            <a:r>
              <a:rPr kumimoji="0" lang="en-US" sz="1000" b="0" i="0" u="none" strike="noStrike" kern="1200" cap="none" spc="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Solving.</a:t>
            </a:r>
            <a:r>
              <a:rPr kumimoji="0" lang="en-US" sz="1000" b="0" i="0" u="none" strike="noStrike" kern="1200" cap="none" spc="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 </a:t>
            </a:r>
            <a:r>
              <a:rPr kumimoji="0" lang="en-US" sz="1000" b="1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Serving.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05F86D-6F26-354A-AD1B-396D7C1B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4" y="6217920"/>
            <a:ext cx="189043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739D8-2D6D-4641-81CC-0726EC37C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Arial MT Pro Light" panose="020B0302020202020204" pitchFamily="34" charset="77"/>
              </a:defRPr>
            </a:lvl1pPr>
          </a:lstStyle>
          <a:p>
            <a:pPr algn="ctr"/>
            <a:fld id="{B2D490A3-C880-CB42-AC49-4C245E61E48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46CADA3B-287F-A34E-94A0-F70DE56F9280}"/>
              </a:ext>
            </a:extLst>
          </p:cNvPr>
          <p:cNvSpPr txBox="1">
            <a:spLocks/>
          </p:cNvSpPr>
          <p:nvPr userDrawn="1"/>
        </p:nvSpPr>
        <p:spPr>
          <a:xfrm>
            <a:off x="444500" y="6311519"/>
            <a:ext cx="164338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363F46"/>
                </a:solidFill>
                <a:latin typeface="ArialMTPro-Light"/>
                <a:ea typeface="+mn-ea"/>
                <a:cs typeface="ArialMT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MTPro-Light"/>
                <a:ea typeface="+mn-ea"/>
              </a:rPr>
              <a:t>Building. </a:t>
            </a:r>
            <a:r>
              <a:rPr kumimoji="0" lang="en-US" sz="1000" b="0" i="0" u="none" strike="noStrike" kern="1200" cap="none" spc="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Solving.</a:t>
            </a:r>
            <a:r>
              <a:rPr kumimoji="0" lang="en-US" sz="1000" b="0" i="0" u="none" strike="noStrike" kern="1200" cap="none" spc="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 </a:t>
            </a:r>
            <a:r>
              <a:rPr kumimoji="0" lang="en-US" sz="1000" b="1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Serving.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0FF53-5B89-F240-9D71-5A5098B8A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4" y="6217920"/>
            <a:ext cx="189043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11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BA5ED8D6-C40B-8F4C-8235-64F0362DC694}"/>
              </a:ext>
            </a:extLst>
          </p:cNvPr>
          <p:cNvSpPr txBox="1">
            <a:spLocks/>
          </p:cNvSpPr>
          <p:nvPr userDrawn="1"/>
        </p:nvSpPr>
        <p:spPr>
          <a:xfrm>
            <a:off x="444500" y="6311519"/>
            <a:ext cx="164338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363F46"/>
                </a:solidFill>
                <a:latin typeface="ArialMTPro-Light"/>
                <a:ea typeface="+mn-ea"/>
                <a:cs typeface="ArialMT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MTPro-Light"/>
                <a:ea typeface="+mn-ea"/>
              </a:rPr>
              <a:t>Building. </a:t>
            </a:r>
            <a:r>
              <a:rPr kumimoji="0" lang="en-US" sz="1000" b="0" i="0" u="none" strike="noStrike" kern="1200" cap="none" spc="2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Solving.</a:t>
            </a:r>
            <a:r>
              <a:rPr kumimoji="0" lang="en-US" sz="1000" b="0" i="0" u="none" strike="noStrike" kern="1200" cap="none" spc="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 </a:t>
            </a:r>
            <a:r>
              <a:rPr kumimoji="0" lang="en-US" sz="1000" b="1" i="0" u="none" strike="noStrike" kern="1200" cap="none" spc="2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Serving.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13D5B-07F5-CB4E-8B36-BEA4DE068A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4" y="6217920"/>
            <a:ext cx="1890439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02655-009F-1C47-BEC9-A748EDE9F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5" y="2868204"/>
            <a:ext cx="5865918" cy="11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5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C94F-8452-2645-945D-FE60E5BB7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44118"/>
          </a:xfrm>
        </p:spPr>
        <p:txBody>
          <a:bodyPr anchor="ctr"/>
          <a:lstStyle>
            <a:lvl1pPr algn="ctr">
              <a:lnSpc>
                <a:spcPct val="100000"/>
              </a:lnSpc>
              <a:defRPr b="0" i="0">
                <a:latin typeface="Arial MT Pro Light" panose="020B0302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0C94-062C-644A-ABE5-E280C4E7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Arial MT Pro Light" panose="020B0302020202020204" pitchFamily="34" charset="77"/>
              </a:defRPr>
            </a:lvl1pPr>
          </a:lstStyle>
          <a:p>
            <a:pPr algn="ctr"/>
            <a:fld id="{B2D490A3-C880-CB42-AC49-4C245E61E48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63F06C3F-243C-784A-B4A1-17852A3645CD}"/>
              </a:ext>
            </a:extLst>
          </p:cNvPr>
          <p:cNvSpPr txBox="1">
            <a:spLocks/>
          </p:cNvSpPr>
          <p:nvPr userDrawn="1"/>
        </p:nvSpPr>
        <p:spPr>
          <a:xfrm>
            <a:off x="444500" y="6311519"/>
            <a:ext cx="1643380" cy="16222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363F46"/>
                </a:solidFill>
                <a:latin typeface="ArialMTPro-Light"/>
                <a:ea typeface="+mn-ea"/>
                <a:cs typeface="ArialMT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MTPro-Light"/>
                <a:ea typeface="+mn-ea"/>
              </a:rPr>
              <a:t>Building. </a:t>
            </a:r>
            <a:r>
              <a:rPr kumimoji="0" lang="en-US" sz="10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Solving.</a:t>
            </a:r>
            <a:r>
              <a:rPr kumimoji="0" lang="en-US" sz="10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 </a:t>
            </a:r>
            <a:r>
              <a:rPr kumimoji="0" lang="en-US" sz="10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Pro"/>
                <a:ea typeface="+mn-ea"/>
                <a:cs typeface="Arial MT Pro"/>
              </a:rPr>
              <a:t>Serving.</a:t>
            </a:r>
          </a:p>
        </p:txBody>
      </p:sp>
    </p:spTree>
    <p:extLst>
      <p:ext uri="{BB962C8B-B14F-4D97-AF65-F5344CB8AC3E}">
        <p14:creationId xmlns:p14="http://schemas.microsoft.com/office/powerpoint/2010/main" val="14310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3CFC-34BA-4F03-AA4A-DEF50833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BB68-2439-4550-8B4A-2969C08B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C18E-14F0-4E06-92DD-70718212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EA11-BAAB-499C-8C6E-4129D0AB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B7CC-91BB-457F-8B2D-BA99F03B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0292-4902-433A-B9DC-072A1F18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0FC2-E844-4A0D-9FFA-8AF11EE0F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1A895-03BE-434D-B4ED-D81A3226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E004-092C-4F3D-9392-7833A16A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2EFF-2064-49A5-AC0A-82E1F81D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42DB-4569-4909-858F-30E123F8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E91D-AF4D-4A65-B7A6-375961DBA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DFC1-575F-44D9-B0A9-BDDA274B1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6F005-2405-4745-A67C-3A091682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3F92B-0DC2-44E9-B7D4-0A9690FD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1CB78-64D9-4E2A-86DA-2607A335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76C9-3CE7-4498-8527-50289728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992F-5A77-4DAA-8CE1-60401BE1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CF8F4-5C3A-47CA-BC6C-75FE444D8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EED9-F30D-4C78-BE8C-58DC69BF6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9585C-9BAB-468D-BD5C-B4ED95E1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4A952-26BB-4C08-95CE-A38F041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725EE-6152-4E39-9395-B8F87F67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BD0FA-DB97-4AB4-BAE0-A62B9654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FDAAA-559E-4E31-8E98-04462DC1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82D0E-A339-45DD-B9EB-9B7B4A89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644BF-FAD8-4416-ADC5-4EBB70A9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BB559-C448-48CE-8D9C-4AFCD520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47524-191E-4D81-A6C3-8D948C2D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B4B68-ED03-4989-BA21-B31A3EAE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D1B5F-E717-40CF-99EA-776C645D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BF3-BE83-4E74-B5C6-DDACD61F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8880-F296-4426-8A64-75F9FF5D7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AAAC9-31B5-43F4-8238-E7F685739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912F5-3B59-4A43-953C-695B349D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ED98-3A7A-4E4A-B47C-084AC26E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20BC-17C3-4D37-9767-618B7EDB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EE77-6F19-4DE2-A1EB-04EC3739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BDBCC-E9E6-4BED-AB90-86A60F023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4FA84-87F1-4FC5-A088-E234C993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51997-6CFC-493A-8C45-15CEC620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AD143-AAAB-4AF0-B40F-A6F79609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9061E-42BB-4C72-BE9A-DC0047C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BBBC1-2A00-4D80-9A7F-47021369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B7FCC-4C2C-4703-A64A-6FD5CCD81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2D34-7D09-46B8-9E36-E1AF9DA3A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AE6B-6550-4154-88F1-C7B1E8C4EBDE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0B8E-EC83-42C1-80A0-6E66D5AFB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5F689-43A3-455E-837B-EC58DDDB2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9CA95-20A8-45EB-A855-7B7A7B571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92241F06-2FF5-9B42-96B8-D71BF451F1EF}"/>
              </a:ext>
            </a:extLst>
          </p:cNvPr>
          <p:cNvSpPr/>
          <p:nvPr userDrawn="1"/>
        </p:nvSpPr>
        <p:spPr>
          <a:xfrm>
            <a:off x="5461" y="0"/>
            <a:ext cx="12183745" cy="6851650"/>
          </a:xfrm>
          <a:custGeom>
            <a:avLst/>
            <a:gdLst/>
            <a:ahLst/>
            <a:cxnLst/>
            <a:rect l="l" t="t" r="r" b="b"/>
            <a:pathLst>
              <a:path w="12183745" h="6851650">
                <a:moveTo>
                  <a:pt x="0" y="6851650"/>
                </a:moveTo>
                <a:lnTo>
                  <a:pt x="12183491" y="6851650"/>
                </a:lnTo>
                <a:lnTo>
                  <a:pt x="12183491" y="0"/>
                </a:lnTo>
                <a:lnTo>
                  <a:pt x="0" y="0"/>
                </a:lnTo>
                <a:lnTo>
                  <a:pt x="0" y="68516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B510E-3B74-724B-96D6-770D06E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F4420-8222-9446-BBCC-89468E0FA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052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Arial MT Pro" panose="020B0502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800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MT Pro Light" panose="020B0302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00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MT Pro Light" panose="020B0302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00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MT Pro Light" panose="020B0302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00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MT Pro Light" panose="020B0302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800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MT Pro Light" panose="020B0302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9518&amp;picture=beach-background-pap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89578-A328-4DB4-B927-651C7C28B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000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804DBF7-DB14-49BE-B0AC-5AEA492D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1448656"/>
            <a:ext cx="9679449" cy="31644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Congratulations,</a:t>
            </a:r>
            <a:br>
              <a:rPr lang="en-US" sz="800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8000" b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Team Cherokee – </a:t>
            </a:r>
            <a:br>
              <a:rPr lang="en-US" sz="800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890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You Rock!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CE4FF-C655-48A1-95CB-3F3D0FF30D14}"/>
              </a:ext>
            </a:extLst>
          </p:cNvPr>
          <p:cNvSpPr txBox="1"/>
          <p:nvPr/>
        </p:nvSpPr>
        <p:spPr>
          <a:xfrm>
            <a:off x="3493212" y="4705565"/>
            <a:ext cx="498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01/2021 – 09/2021</a:t>
            </a:r>
          </a:p>
        </p:txBody>
      </p:sp>
    </p:spTree>
    <p:extLst>
      <p:ext uri="{BB962C8B-B14F-4D97-AF65-F5344CB8AC3E}">
        <p14:creationId xmlns:p14="http://schemas.microsoft.com/office/powerpoint/2010/main" val="2246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Waves crashing on a beach&#10;&#10;Description automatically generated">
            <a:extLst>
              <a:ext uri="{FF2B5EF4-FFF2-40B4-BE49-F238E27FC236}">
                <a16:creationId xmlns:a16="http://schemas.microsoft.com/office/drawing/2014/main" id="{DE5B78BC-8AD0-4D89-A807-21E7481C7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3" b="-1"/>
          <a:stretch/>
        </p:blipFill>
        <p:spPr>
          <a:xfrm>
            <a:off x="5717406" y="0"/>
            <a:ext cx="6474594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F9B382F-04DE-4C21-B18E-A375CF9A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65125"/>
            <a:ext cx="4082873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Waves Supported</a:t>
            </a:r>
            <a:br>
              <a:rPr lang="en-US" sz="4000" b="1">
                <a:solidFill>
                  <a:srgbClr val="0070C0"/>
                </a:solidFill>
              </a:rPr>
            </a:br>
            <a:r>
              <a:rPr lang="en-US" sz="4000" b="1">
                <a:solidFill>
                  <a:srgbClr val="0070C0"/>
                </a:solidFill>
              </a:rPr>
              <a:t>In 2021</a:t>
            </a:r>
            <a:br>
              <a:rPr lang="en-US" b="1">
                <a:solidFill>
                  <a:srgbClr val="0070C0"/>
                </a:solidFill>
              </a:rPr>
            </a:b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FB14C30-8FC8-47CF-9E1C-66BBD3371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892" y="2396691"/>
            <a:ext cx="4957010" cy="378027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70C0"/>
                </a:solidFill>
                <a:latin typeface="Abadi" panose="020B0604020104020204" pitchFamily="34" charset="0"/>
              </a:rPr>
              <a:t>Started off the year in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San Diego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Did an outstanding job with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Carson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&amp;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Carson+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Successfully overcame obstacles at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TRIPLER,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offering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excellent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MTK setup &amp; groundwork at WBA &amp; WLA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Preparation for WHO &amp; WBR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70C0"/>
                </a:solidFill>
                <a:latin typeface="Abadi" panose="020B0604020104020204" pitchFamily="34" charset="0"/>
              </a:rPr>
              <a:t>Provided PCL for Beaumont/Gordon </a:t>
            </a:r>
            <a:r>
              <a:rPr lang="en-US" sz="2200" b="1">
                <a:solidFill>
                  <a:srgbClr val="0070C0"/>
                </a:solidFill>
                <a:latin typeface="Abadi" panose="020B0604020104020204" pitchFamily="34" charset="0"/>
              </a:rPr>
              <a:t>&amp; Jacksonville / Eglin</a:t>
            </a:r>
          </a:p>
          <a:p>
            <a:r>
              <a:rPr lang="en-US" sz="2200" b="1">
                <a:solidFill>
                  <a:srgbClr val="0070C0"/>
                </a:solidFill>
                <a:latin typeface="Abadi" panose="020B0604020104020204" pitchFamily="34" charset="0"/>
              </a:rPr>
              <a:t>           </a:t>
            </a:r>
          </a:p>
          <a:p>
            <a:r>
              <a:rPr lang="en-US" sz="2200" b="1">
                <a:solidFill>
                  <a:srgbClr val="0070C0"/>
                </a:solidFill>
                <a:latin typeface="Abadi" panose="020B0604020104020204" pitchFamily="34" charset="0"/>
              </a:rPr>
              <a:t>              WAY TO GO, TEAM!   </a:t>
            </a:r>
          </a:p>
          <a:p>
            <a:endParaRPr lang="en-US" sz="2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4293F-1F53-40AC-BB54-F7395CCE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65761"/>
            <a:ext cx="5815084" cy="484484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000"/>
            </a:br>
            <a:endParaRPr lang="en-US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E3F89-F29A-4962-9EB9-930826CDE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2" r="26015" b="1"/>
          <a:stretch/>
        </p:blipFill>
        <p:spPr>
          <a:xfrm>
            <a:off x="5043638" y="1"/>
            <a:ext cx="7148362" cy="658368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90DBAD6-075C-4F51-AE73-E22DF8FA3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77987"/>
              </p:ext>
            </p:extLst>
          </p:nvPr>
        </p:nvGraphicFramePr>
        <p:xfrm>
          <a:off x="0" y="0"/>
          <a:ext cx="6959065" cy="159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065">
                  <a:extLst>
                    <a:ext uri="{9D8B030D-6E8A-4147-A177-3AD203B41FA5}">
                      <a16:colId xmlns:a16="http://schemas.microsoft.com/office/drawing/2014/main" val="3697853564"/>
                    </a:ext>
                  </a:extLst>
                </a:gridCol>
              </a:tblGrid>
              <a:tr h="1599397">
                <a:tc>
                  <a:txBody>
                    <a:bodyPr/>
                    <a:lstStyle/>
                    <a:p>
                      <a:r>
                        <a:rPr lang="en-US" sz="4400">
                          <a:solidFill>
                            <a:schemeClr val="tx1"/>
                          </a:solidFill>
                          <a:latin typeface="Script MT Bold" panose="03040602040607080904" pitchFamily="66" charset="0"/>
                        </a:rPr>
                        <a:t>Clinical</a:t>
                      </a:r>
                      <a:r>
                        <a:rPr lang="en-US" sz="3600">
                          <a:solidFill>
                            <a:schemeClr val="tx1"/>
                          </a:solidFill>
                          <a:latin typeface="Script MT Bold" panose="03040602040607080904" pitchFamily="66" charset="0"/>
                        </a:rPr>
                        <a:t> </a:t>
                      </a:r>
                      <a:r>
                        <a:rPr lang="en-US" sz="4400">
                          <a:solidFill>
                            <a:schemeClr val="tx1"/>
                          </a:solidFill>
                          <a:latin typeface="Script MT Bold" panose="03040602040607080904" pitchFamily="66" charset="0"/>
                        </a:rPr>
                        <a:t>Support – </a:t>
                      </a:r>
                      <a:r>
                        <a:rPr lang="en-US" sz="3600" b="0" i="0">
                          <a:solidFill>
                            <a:schemeClr val="tx1"/>
                          </a:solidFill>
                          <a:latin typeface="Script MT Bold" panose="03040602040607080904" pitchFamily="66" charset="0"/>
                        </a:rPr>
                        <a:t>You guys did an awesome job – Thank You!</a:t>
                      </a:r>
                      <a:endParaRPr lang="en-US" sz="3600" i="0">
                        <a:solidFill>
                          <a:schemeClr val="tx1"/>
                        </a:solidFill>
                        <a:latin typeface="Script MT Bold" panose="03040602040607080904" pitchFamily="66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5544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B4D477E-AEA4-4781-8F54-2D5016835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331" y="1559294"/>
            <a:ext cx="4023360" cy="4726004"/>
          </a:xfrm>
          <a:prstGeom prst="rect">
            <a:avLst/>
          </a:prstGeom>
        </p:spPr>
      </p:pic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B8138585-3FD6-42C9-813D-4B26E301C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7203"/>
              </p:ext>
            </p:extLst>
          </p:nvPr>
        </p:nvGraphicFramePr>
        <p:xfrm>
          <a:off x="0" y="1607419"/>
          <a:ext cx="3003082" cy="525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082">
                  <a:extLst>
                    <a:ext uri="{9D8B030D-6E8A-4147-A177-3AD203B41FA5}">
                      <a16:colId xmlns:a16="http://schemas.microsoft.com/office/drawing/2014/main" val="2195615640"/>
                    </a:ext>
                  </a:extLst>
                </a:gridCol>
              </a:tblGrid>
              <a:tr h="5250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C000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 MT Pro" panose="020B0502020202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C000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 MT Pro" panose="020B0502020202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Waves San Diego, Carson, Carson+, TRIPLER, USCG Atlantic, &amp; USCG Pacific</a:t>
                      </a:r>
                    </a:p>
                    <a:p>
                      <a:endParaRPr kumimoji="0" lang="en-US" sz="2400" b="0" i="0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FFC000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Arial MT Pro" panose="020B0502020202020204" pitchFamily="34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2400" b="0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Total LPE’s:  80,268</a:t>
                      </a:r>
                    </a:p>
                    <a:p>
                      <a:r>
                        <a:rPr kumimoji="0" lang="en-US" sz="1600" b="0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algn="ctr"/>
                      <a:r>
                        <a:rPr kumimoji="0" lang="en-US" sz="1600" b="1" i="1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Dry Lab Validations </a:t>
                      </a:r>
                      <a:r>
                        <a:rPr kumimoji="0" lang="en-US" sz="16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Completed Where Performed</a:t>
                      </a:r>
                    </a:p>
                    <a:p>
                      <a:pPr algn="ctr"/>
                      <a:r>
                        <a:rPr kumimoji="0" lang="en-US" sz="1600" b="1" i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rgbClr val="FFC000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Arial MT Pro" panose="020B0502020202020204" pitchFamily="34" charset="77"/>
                          <a:ea typeface="+mn-ea"/>
                          <a:cs typeface="+mn-cs"/>
                        </a:rPr>
                        <a:t>TRIPLER presently at 99%)</a:t>
                      </a:r>
                      <a:endParaRPr lang="en-US" sz="1200" b="0" i="1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98267"/>
                  </a:ext>
                </a:extLst>
              </a:tr>
            </a:tbl>
          </a:graphicData>
        </a:graphic>
      </p:graphicFrame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AA8492CD-8A17-4521-BF0E-1005A6A2C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07071"/>
              </p:ext>
            </p:extLst>
          </p:nvPr>
        </p:nvGraphicFramePr>
        <p:xfrm>
          <a:off x="3012707" y="6160168"/>
          <a:ext cx="917929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9293">
                  <a:extLst>
                    <a:ext uri="{9D8B030D-6E8A-4147-A177-3AD203B41FA5}">
                      <a16:colId xmlns:a16="http://schemas.microsoft.com/office/drawing/2014/main" val="4256588015"/>
                    </a:ext>
                  </a:extLst>
                </a:gridCol>
              </a:tblGrid>
              <a:tr h="46816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Provider Adoption Accomplishments </a:t>
                      </a:r>
                    </a:p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To Date  (September 2021)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9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71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5D27F-02F5-4D79-B8BD-7112B7B6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Our gratitude goes to </a:t>
            </a:r>
            <a:r>
              <a:rPr lang="en-US" sz="3000" b="1">
                <a:solidFill>
                  <a:srgbClr val="FFFFFF"/>
                </a:solidFill>
              </a:rPr>
              <a:t>IT Logistics </a:t>
            </a:r>
            <a:r>
              <a:rPr lang="en-US" sz="3000">
                <a:solidFill>
                  <a:srgbClr val="FFFFFF"/>
                </a:solidFill>
              </a:rPr>
              <a:t>for setting up the entire process.</a:t>
            </a: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4A6FFF-7530-4CA4-9BA2-32BB516E8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4444"/>
          <a:stretch/>
        </p:blipFill>
        <p:spPr>
          <a:xfrm>
            <a:off x="966384" y="2426818"/>
            <a:ext cx="4186282" cy="3997637"/>
          </a:xfrm>
          <a:prstGeom prst="rect">
            <a:avLst/>
          </a:prstGeom>
        </p:spPr>
      </p:pic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Digital numbers and graphs">
            <a:extLst>
              <a:ext uri="{FF2B5EF4-FFF2-40B4-BE49-F238E27FC236}">
                <a16:creationId xmlns:a16="http://schemas.microsoft.com/office/drawing/2014/main" id="{B9483F42-04A5-4F00-98BD-116A25BDF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B77232-2F67-482B-B5BE-32603315C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7F5835-4610-4232-9BCC-2D813AD2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E845BF-29C0-491C-A1FE-AF6867F6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1681"/>
            <a:ext cx="12200964" cy="68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E74D-DE05-4C97-8E02-E59843E1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4" y="259884"/>
            <a:ext cx="8034390" cy="64489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br>
              <a:rPr lang="en-US" b="1">
                <a:latin typeface="Abadi" panose="020B0604020104020204" pitchFamily="34" charset="0"/>
              </a:rPr>
            </a:b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</a:rPr>
              <a:t>Reported Kudos for Team Cherokee - 2021</a:t>
            </a:r>
            <a:endParaRPr lang="en-US" sz="360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D8F1-ADCA-4546-829B-81F84415F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349" y="991402"/>
            <a:ext cx="8215546" cy="554688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n-US" sz="1300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/>
              <a:t>Kudos &amp; sincere thanks to </a:t>
            </a:r>
            <a:r>
              <a:rPr lang="en-US" sz="3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Team Cherokee </a:t>
            </a:r>
            <a:r>
              <a:rPr lang="en-US" sz="3200"/>
              <a:t>who tirelessly worked to accomplish the tasks at hand &amp; provide for spectacular customer service!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u="sng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b="1" u="sng">
                <a:solidFill>
                  <a:schemeClr val="accent5">
                    <a:lumMod val="50000"/>
                  </a:schemeClr>
                </a:solidFill>
              </a:rPr>
              <a:t>Danielle DeVita</a:t>
            </a:r>
            <a:r>
              <a:rPr lang="en-US" sz="2900" b="1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sz="2900">
                <a:solidFill>
                  <a:schemeClr val="accent5">
                    <a:lumMod val="50000"/>
                  </a:schemeClr>
                </a:solidFill>
              </a:rPr>
              <a:t>For her excellent interaction with the COR and site management: “</a:t>
            </a:r>
            <a:r>
              <a:rPr lang="en-US" sz="2900" b="1">
                <a:solidFill>
                  <a:schemeClr val="accent5">
                    <a:lumMod val="50000"/>
                  </a:schemeClr>
                </a:solidFill>
              </a:rPr>
              <a:t>You are always providing epic services</a:t>
            </a:r>
            <a:r>
              <a:rPr lang="en-US" sz="2900">
                <a:solidFill>
                  <a:schemeClr val="accent5">
                    <a:lumMod val="50000"/>
                  </a:schemeClr>
                </a:solidFill>
              </a:rPr>
              <a:t>,” (</a:t>
            </a:r>
            <a:r>
              <a:rPr lang="en-US" sz="2900" u="sng">
                <a:solidFill>
                  <a:schemeClr val="accent5">
                    <a:lumMod val="50000"/>
                  </a:schemeClr>
                </a:solidFill>
              </a:rPr>
              <a:t>Great Clinical Support Team</a:t>
            </a:r>
            <a:r>
              <a:rPr lang="en-US" sz="2900">
                <a:solidFill>
                  <a:schemeClr val="accent5">
                    <a:lumMod val="50000"/>
                  </a:schemeClr>
                </a:solidFill>
              </a:rPr>
              <a:t>)  Merwynn Pagdanganan</a:t>
            </a: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– DHMSM/ Wave TRIPLER, Hawaii </a:t>
            </a:r>
            <a:endParaRPr kumimoji="0" lang="en-US" sz="29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n-US" sz="1100" b="1" u="sng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Frey Tadesse &amp; Steve Xiong</a:t>
            </a: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“We would like to retain the services of  Frehywet Tadesse  and Steve Xiong to  assist  us  further  since  their performance  has  exceeded  expectations.”</a:t>
            </a: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Major Paul R. Ambrose, Wave TRIPLER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sng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Frey Tadesse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– It was a pleasure to have Frey assist our team. She did  an excellent job and  set us up for  success. – Major Paul R. Ambrose</a:t>
            </a: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n-US" sz="1300" b="1" u="sng"/>
          </a:p>
          <a:p>
            <a:pPr lvl="0">
              <a:defRPr/>
            </a:pPr>
            <a:r>
              <a:rPr lang="en-US" sz="2900" b="1" u="sng"/>
              <a:t>Steven Flores</a:t>
            </a:r>
            <a:r>
              <a:rPr lang="en-US" sz="2900"/>
              <a:t>:  The 22</a:t>
            </a:r>
            <a:r>
              <a:rPr lang="en-US" sz="2900" baseline="30000"/>
              <a:t>nd</a:t>
            </a:r>
            <a:r>
              <a:rPr lang="en-US" sz="2900"/>
              <a:t> Medical Group at McConnell AFB gave kudos to Steven Flores for his hard work, great attitude, and support provided during onsite deployment activities at Carson/Carson+.</a:t>
            </a:r>
          </a:p>
          <a:p>
            <a:pPr lvl="0">
              <a:defRPr/>
            </a:pPr>
            <a:endParaRPr lang="en-US" sz="130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900" b="1" u="sng">
                <a:solidFill>
                  <a:schemeClr val="accent5">
                    <a:lumMod val="50000"/>
                  </a:schemeClr>
                </a:solidFill>
              </a:rPr>
              <a:t>Clint Strong</a:t>
            </a:r>
            <a:r>
              <a:rPr lang="en-US" sz="2900" b="1">
                <a:solidFill>
                  <a:schemeClr val="accent5">
                    <a:lumMod val="50000"/>
                  </a:schemeClr>
                </a:solidFill>
              </a:rPr>
              <a:t>:  “</a:t>
            </a:r>
            <a:r>
              <a:rPr lang="en-US" sz="2900">
                <a:solidFill>
                  <a:schemeClr val="accent5">
                    <a:lumMod val="50000"/>
                  </a:schemeClr>
                </a:solidFill>
              </a:rPr>
              <a:t>Clint provided outstanding support during our transition to MHS GENESIS. He provided us with the </a:t>
            </a: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Gulim" panose="020B0503020000020004" pitchFamily="34" charset="-127"/>
                <a:cs typeface="+mn-cs"/>
              </a:rPr>
              <a:t>knowledge and ability to get our equipment set up in a timely manner &amp; helped us set up our COVID Clinic and testing areas.” </a:t>
            </a:r>
            <a:endParaRPr kumimoji="0" lang="en-US" sz="29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>
                <a:solidFill>
                  <a:schemeClr val="accent5">
                    <a:lumMod val="50000"/>
                  </a:schemeClr>
                </a:solidFill>
              </a:rPr>
              <a:t>Minot AFB/Carson &amp; Carson+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sng"/>
          </a:p>
          <a:p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126C363-C728-4483-8CB2-545BA71B2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691" y="259882"/>
            <a:ext cx="2937478" cy="627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e5bad0-c494-4c24-a081-d026a335d755">
      <UserInfo>
        <DisplayName>Charity Avery</DisplayName>
        <AccountId>254</AccountId>
        <AccountType/>
      </UserInfo>
      <UserInfo>
        <DisplayName>Derek Witmer</DisplayName>
        <AccountId>41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EC7AF70C2034782DFB3C476B09A55" ma:contentTypeVersion="12" ma:contentTypeDescription="Create a new document." ma:contentTypeScope="" ma:versionID="1c7d1a8e2cae89d88fcf410779785ac3">
  <xsd:schema xmlns:xsd="http://www.w3.org/2001/XMLSchema" xmlns:xs="http://www.w3.org/2001/XMLSchema" xmlns:p="http://schemas.microsoft.com/office/2006/metadata/properties" xmlns:ns3="014505aa-6d31-47f5-8852-d7c874dea973" xmlns:ns4="95e5bad0-c494-4c24-a081-d026a335d755" targetNamespace="http://schemas.microsoft.com/office/2006/metadata/properties" ma:root="true" ma:fieldsID="d575c34db717faebc195a93abd1ad15c" ns3:_="" ns4:_="">
    <xsd:import namespace="014505aa-6d31-47f5-8852-d7c874dea973"/>
    <xsd:import namespace="95e5bad0-c494-4c24-a081-d026a335d7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505aa-6d31-47f5-8852-d7c874dea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bad0-c494-4c24-a081-d026a335d7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5B4DB-2D8D-4756-A8D0-4D84DD482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3B1A5-B41B-4FBE-882B-4C2A1F368B47}">
  <ds:schemaRefs>
    <ds:schemaRef ds:uri="http://schemas.microsoft.com/office/2006/metadata/properties"/>
    <ds:schemaRef ds:uri="http://purl.org/dc/elements/1.1/"/>
    <ds:schemaRef ds:uri="95e5bad0-c494-4c24-a081-d026a335d755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14505aa-6d31-47f5-8852-d7c874dea9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1D3C97-FF48-4C7F-8456-555DD81AB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505aa-6d31-47f5-8852-d7c874dea973"/>
    <ds:schemaRef ds:uri="95e5bad0-c494-4c24-a081-d026a335d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Gulim</vt:lpstr>
      <vt:lpstr>Abadi</vt:lpstr>
      <vt:lpstr>Arial</vt:lpstr>
      <vt:lpstr>Arial MT Pro</vt:lpstr>
      <vt:lpstr>Arial MT Pro Light</vt:lpstr>
      <vt:lpstr>ArialMTPro-Light</vt:lpstr>
      <vt:lpstr>Calibri</vt:lpstr>
      <vt:lpstr>Calibri Light</vt:lpstr>
      <vt:lpstr>Script MT Bold</vt:lpstr>
      <vt:lpstr>Times New Roman</vt:lpstr>
      <vt:lpstr>Office Theme</vt:lpstr>
      <vt:lpstr>2_Office Theme</vt:lpstr>
      <vt:lpstr>Congratulations, Team Cherokee –  You Rock!</vt:lpstr>
      <vt:lpstr>Waves Supported In 2021 </vt:lpstr>
      <vt:lpstr> </vt:lpstr>
      <vt:lpstr>Our gratitude goes to IT Logistics for setting up the entire process.</vt:lpstr>
      <vt:lpstr>PowerPoint Presentation</vt:lpstr>
      <vt:lpstr>PowerPoint Presentation</vt:lpstr>
      <vt:lpstr>PowerPoint Presentation</vt:lpstr>
      <vt:lpstr>              Reported Kudos for Team Cherokee - 2021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Lewis</dc:creator>
  <cp:lastModifiedBy>Charity Avery</cp:lastModifiedBy>
  <cp:revision>2</cp:revision>
  <dcterms:created xsi:type="dcterms:W3CDTF">2021-09-22T15:47:47Z</dcterms:created>
  <dcterms:modified xsi:type="dcterms:W3CDTF">2021-09-24T23:23:20Z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0x010100018EC7AF70C2034782DFB3C476B09A55</vt:lpwstr>
  </property>
</Properties>
</file>